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70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9960" autoAdjust="0"/>
    <p:restoredTop sz="94660"/>
  </p:normalViewPr>
  <p:slideViewPr>
    <p:cSldViewPr snapToGrid="0">
      <p:cViewPr>
        <p:scale>
          <a:sx n="110" d="100"/>
          <a:sy n="110" d="100"/>
        </p:scale>
        <p:origin x="72" y="690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slide" Target="slides/slide26.xml"  /><Relationship Id="rId29" Type="http://schemas.openxmlformats.org/officeDocument/2006/relationships/slide" Target="slides/slide27.xml"  /><Relationship Id="rId3" Type="http://schemas.openxmlformats.org/officeDocument/2006/relationships/slide" Target="slides/slide1.xml"  /><Relationship Id="rId30" Type="http://schemas.openxmlformats.org/officeDocument/2006/relationships/slide" Target="slides/slide28.xml"  /><Relationship Id="rId31" Type="http://schemas.openxmlformats.org/officeDocument/2006/relationships/slide" Target="slides/slide29.xml"  /><Relationship Id="rId32" Type="http://schemas.openxmlformats.org/officeDocument/2006/relationships/slide" Target="slides/slide30.xml"  /><Relationship Id="rId33" Type="http://schemas.openxmlformats.org/officeDocument/2006/relationships/slide" Target="slides/slide31.xml"  /><Relationship Id="rId34" Type="http://schemas.openxmlformats.org/officeDocument/2006/relationships/slide" Target="slides/slide32.xml"  /><Relationship Id="rId35" Type="http://schemas.openxmlformats.org/officeDocument/2006/relationships/slide" Target="slides/slide33.xml"  /><Relationship Id="rId36" Type="http://schemas.openxmlformats.org/officeDocument/2006/relationships/slide" Target="slides/slide34.xml"  /><Relationship Id="rId37" Type="http://schemas.openxmlformats.org/officeDocument/2006/relationships/slide" Target="slides/slide35.xml"  /><Relationship Id="rId38" Type="http://schemas.openxmlformats.org/officeDocument/2006/relationships/presProps" Target="presProps.xml"  /><Relationship Id="rId39" Type="http://schemas.openxmlformats.org/officeDocument/2006/relationships/viewProps" Target="viewProps.xml"  /><Relationship Id="rId4" Type="http://schemas.openxmlformats.org/officeDocument/2006/relationships/slide" Target="slides/slide2.xml"  /><Relationship Id="rId40" Type="http://schemas.openxmlformats.org/officeDocument/2006/relationships/theme" Target="theme/theme1.xml"  /><Relationship Id="rId41" Type="http://schemas.openxmlformats.org/officeDocument/2006/relationships/tableStyles" Target="tableStyles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BDA76A82-114E-4F02-A2C1-DCF2A9AAD512}" type="datetime1">
              <a:rPr lang="ko-KR" altLang="en-US"/>
              <a:pPr lvl="0">
                <a:defRPr/>
              </a:pPr>
              <a:t>2026-01-06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2CAB88ED-ED0D-4009-ADB0-26E6F34176A1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4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E7902EA1-0CBE-4127-AD18-C385E05CAD1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jpeg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jpe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334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67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878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5931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541173" y="2411015"/>
            <a:ext cx="11329259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2482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9563" y="0"/>
            <a:ext cx="10032437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639616" y="1316766"/>
            <a:ext cx="9217024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653408" y="2218994"/>
            <a:ext cx="9217024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6839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637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47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5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905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21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114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339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256290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057A8-367D-406E-8BF1-42B99CDA50E4}" type="datetimeFigureOut">
              <a:rPr lang="ko-KR" altLang="en-US" smtClean="0"/>
              <a:t>2026-01-05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643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0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2.png"  /><Relationship Id="rId3" Type="http://schemas.openxmlformats.org/officeDocument/2006/relationships/image" Target="../media/image2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4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5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6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7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8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9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0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1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2.png"  /><Relationship Id="rId3" Type="http://schemas.openxmlformats.org/officeDocument/2006/relationships/image" Target="../media/image3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5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6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7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8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9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0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2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3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.xml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10" Type="http://schemas.openxmlformats.org/officeDocument/2006/relationships/image" Target="../media/image12.jpeg"  /><Relationship Id="rId11" Type="http://schemas.openxmlformats.org/officeDocument/2006/relationships/image" Target="../media/image13.jpeg"  /><Relationship Id="rId12" Type="http://schemas.openxmlformats.org/officeDocument/2006/relationships/image" Target="../media/image14.png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7.png"  /><Relationship Id="rId6" Type="http://schemas.openxmlformats.org/officeDocument/2006/relationships/image" Target="../media/image8.png"  /><Relationship Id="rId7" Type="http://schemas.openxmlformats.org/officeDocument/2006/relationships/image" Target="../media/image9.png"  /><Relationship Id="rId8" Type="http://schemas.openxmlformats.org/officeDocument/2006/relationships/image" Target="../media/image10.png"  /><Relationship Id="rId9" Type="http://schemas.openxmlformats.org/officeDocument/2006/relationships/image" Target="../media/image1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9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957" y="5117754"/>
            <a:ext cx="61798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이성훈 </a:t>
            </a:r>
            <a:r>
              <a:rPr lang="ko-KR" alt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전광수</a:t>
            </a: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정순원 </a:t>
            </a:r>
            <a:r>
              <a:rPr lang="ko-KR" alt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황찬주</a:t>
            </a: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김선중 진수빈 신서인 </a:t>
            </a:r>
            <a:r>
              <a:rPr lang="ko-KR" alt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배상운</a:t>
            </a:r>
            <a:r>
              <a:rPr lang="en-US" altLang="ko-KR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5711957" y="3717033"/>
            <a:ext cx="6480043" cy="1405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ko-KR" altLang="en-US" sz="4267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논산 딸기축제 홈페이지</a:t>
            </a:r>
            <a:endParaRPr lang="en-US" altLang="ko-KR" sz="4267" b="1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  <a:p>
            <a:r>
              <a:rPr lang="ko-KR" altLang="en-US" sz="4267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구축 프로젝트</a:t>
            </a:r>
            <a:endParaRPr lang="en-US" altLang="ko-KR" sz="4267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48235" y="3898894"/>
            <a:ext cx="192021" cy="16321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25472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862" y="1144610"/>
            <a:ext cx="10157138" cy="571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34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982" y="1137364"/>
            <a:ext cx="10170017" cy="57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45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 </a:t>
            </a:r>
            <a:r>
              <a:rPr lang="en-US" altLang="ko-KR" b="1"/>
              <a:t>-</a:t>
            </a:r>
            <a:r>
              <a:rPr lang="ko-KR" altLang="en-US" b="1"/>
              <a:t> 회원가입</a:t>
            </a:r>
            <a:endParaRPr lang="ko-KR" altLang="en-US" b="1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rial"/>
                <a:cs typeface="Arial"/>
              </a:rPr>
              <a:t/>
            </a:r>
            <a:endParaRPr lang="ko-KR" altLang="en-US">
              <a:latin typeface="Arial"/>
              <a:cs typeface="Arial"/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137558" y="2112351"/>
            <a:ext cx="4953547" cy="4511841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84948" y="2117248"/>
            <a:ext cx="4840351" cy="45185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로그인</a:t>
            </a:r>
            <a:endParaRPr lang="ko-KR" altLang="en-US" b="1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rial"/>
                <a:ea typeface="+mj-ea"/>
                <a:cs typeface="Arial"/>
              </a:rPr>
              <a:t/>
            </a: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69713" y="2142775"/>
            <a:ext cx="9346512" cy="41123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마이페이지</a:t>
            </a:r>
            <a:endParaRPr lang="ko-KR" altLang="en-US" b="1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rial"/>
                <a:ea typeface="+mj-ea"/>
                <a:cs typeface="Arial"/>
              </a:rPr>
              <a:t/>
            </a: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55556" y="2043993"/>
            <a:ext cx="9293888" cy="42107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(1)</a:t>
            </a:r>
            <a:endParaRPr lang="en-US" altLang="ko-KR" b="1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rial"/>
                <a:ea typeface="+mj-ea"/>
                <a:cs typeface="Arial"/>
              </a:rPr>
              <a:t/>
            </a: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1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04626" y="2177643"/>
            <a:ext cx="9284624" cy="4161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(2)</a:t>
            </a:r>
            <a:endParaRPr lang="en-US" altLang="ko-KR" b="1"/>
          </a:p>
        </p:txBody>
      </p:sp>
      <p:pic>
        <p:nvPicPr>
          <p:cNvPr id="5" name=""/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tretch>
            <a:fillRect/>
          </a:stretch>
        </p:blipFill>
        <p:spPr>
          <a:xfrm>
            <a:off x="2935631" y="2155353"/>
            <a:ext cx="8422392" cy="37723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(3)</a:t>
            </a:r>
            <a:endParaRPr lang="en-US" altLang="ko-KR" b="1"/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28363" y="2083976"/>
            <a:ext cx="9478400" cy="4293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(4)</a:t>
            </a:r>
            <a:endParaRPr lang="en-US" altLang="ko-KR" b="1"/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1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45761" y="2047493"/>
            <a:ext cx="9451543" cy="42473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(5)</a:t>
            </a:r>
            <a:endParaRPr lang="en-US" altLang="ko-KR" b="1"/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96679" y="2233183"/>
            <a:ext cx="9332268" cy="42728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2011680" y="2182415"/>
            <a:ext cx="11329259" cy="3994316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sz="3600" dirty="0" smtClean="0"/>
              <a:t>프로젝트 소개</a:t>
            </a:r>
            <a:endParaRPr lang="en-US" altLang="ko-KR" sz="3600" dirty="0"/>
          </a:p>
          <a:p>
            <a:pPr marL="457200" indent="-457200">
              <a:buAutoNum type="arabicPeriod"/>
            </a:pPr>
            <a:r>
              <a:rPr lang="ko-KR" altLang="en-US" sz="3600" dirty="0" smtClean="0"/>
              <a:t>프로젝트 과정</a:t>
            </a:r>
            <a:endParaRPr lang="en-US" altLang="ko-KR" sz="3600" dirty="0" smtClean="0"/>
          </a:p>
          <a:p>
            <a:pPr marL="457200" indent="-457200">
              <a:buAutoNum type="arabicPeriod"/>
            </a:pPr>
            <a:r>
              <a:rPr lang="ko-KR" altLang="en-US" sz="3600" dirty="0" smtClean="0"/>
              <a:t>프로젝트 시연</a:t>
            </a:r>
            <a:endParaRPr lang="en-US" altLang="ko-KR" sz="3600" dirty="0" smtClean="0"/>
          </a:p>
          <a:p>
            <a:pPr marL="457200" indent="-457200">
              <a:buAutoNum type="arabicPeriod"/>
            </a:pPr>
            <a:r>
              <a:rPr lang="ko-KR" altLang="en-US" sz="3600" dirty="0" smtClean="0"/>
              <a:t>프로젝트 코드 설명</a:t>
            </a:r>
            <a:endParaRPr lang="en-US" altLang="ko-KR" sz="3600" dirty="0" smtClean="0"/>
          </a:p>
          <a:p>
            <a:pPr marL="457200" indent="-457200">
              <a:buAutoNum type="arabicPeriod"/>
            </a:pPr>
            <a:r>
              <a:rPr lang="ko-KR" altLang="en-US" sz="3600" dirty="0" smtClean="0"/>
              <a:t>소감 및 </a:t>
            </a:r>
            <a:r>
              <a:rPr lang="en-US" altLang="ko-KR" sz="3600" dirty="0" smtClean="0"/>
              <a:t>Q&amp;A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31720" y="617220"/>
            <a:ext cx="12192000" cy="1179288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ko-KR" altLang="en-US" sz="5400" dirty="0" smtClean="0"/>
              <a:t>목차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71547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(6)</a:t>
            </a:r>
            <a:endParaRPr lang="en-US" altLang="ko-KR" b="1"/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91773" y="2149067"/>
            <a:ext cx="9373829" cy="41235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갤러리</a:t>
            </a:r>
            <a:endParaRPr lang="ko-KR" altLang="en-US" b="1"/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1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288440" y="1979279"/>
            <a:ext cx="4852871" cy="4439316"/>
          </a:xfrm>
          <a:prstGeom prst="rect">
            <a:avLst/>
          </a:prstGeom>
        </p:spPr>
      </p:pic>
      <p:pic>
        <p:nvPicPr>
          <p:cNvPr id="1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95630" y="2072977"/>
            <a:ext cx="4993181" cy="4267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날씨</a:t>
            </a:r>
            <a:r>
              <a:rPr lang="en-US" altLang="ko-KR" b="1"/>
              <a:t>,</a:t>
            </a:r>
            <a:r>
              <a:rPr lang="ko-KR" altLang="en-US" b="1"/>
              <a:t> 지도</a:t>
            </a:r>
            <a:r>
              <a:rPr lang="en-US" altLang="ko-KR" b="1"/>
              <a:t>,</a:t>
            </a:r>
            <a:r>
              <a:rPr lang="ko-KR" altLang="en-US" b="1"/>
              <a:t> 챗봇</a:t>
            </a:r>
            <a:endParaRPr lang="ko-KR" altLang="en-US" b="1"/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1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44411" y="2153830"/>
            <a:ext cx="9357430" cy="41695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이미지 업로드</a:t>
            </a:r>
            <a:endParaRPr lang="ko-KR" altLang="en-US" b="1"/>
          </a:p>
        </p:txBody>
      </p:sp>
      <p:pic>
        <p:nvPicPr>
          <p:cNvPr id="11" name=""/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tretch>
            <a:fillRect/>
          </a:stretch>
        </p:blipFill>
        <p:spPr>
          <a:xfrm>
            <a:off x="2936933" y="2218994"/>
            <a:ext cx="9173851" cy="3994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  <a:endParaRPr lang="ko-KR" altLang="en-US" b="1"/>
          </a:p>
        </p:txBody>
      </p:sp>
      <p:pic>
        <p:nvPicPr>
          <p:cNvPr id="19" name=""/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tretch>
            <a:fillRect/>
          </a:stretch>
        </p:blipFill>
        <p:spPr>
          <a:xfrm>
            <a:off x="3018145" y="2218994"/>
            <a:ext cx="8662176" cy="3994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  <a:endParaRPr lang="ko-KR" altLang="en-US" b="1"/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21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26474" y="2168146"/>
            <a:ext cx="9309360" cy="40536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  <a:endParaRPr lang="ko-KR" altLang="en-US" b="1"/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39189" y="2119129"/>
            <a:ext cx="9239312" cy="41264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  <a:endParaRPr lang="ko-KR" altLang="en-US" b="1"/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22986" y="2101132"/>
            <a:ext cx="9258003" cy="43009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  <a:endParaRPr lang="ko-KR" altLang="en-US" b="1"/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2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33674" y="2068336"/>
            <a:ext cx="9436628" cy="41500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  <a:endParaRPr lang="ko-KR" altLang="en-US" b="1"/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2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49324" y="2117862"/>
            <a:ext cx="9265942" cy="4293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grpSp>
        <p:nvGrpSpPr>
          <p:cNvPr id="24" name="그룹 23"/>
          <p:cNvGrpSpPr/>
          <p:nvPr/>
        </p:nvGrpSpPr>
        <p:grpSpPr>
          <a:xfrm>
            <a:off x="2159563" y="1160861"/>
            <a:ext cx="3593205" cy="1902313"/>
            <a:chOff x="1992869" y="1179288"/>
            <a:chExt cx="3593205" cy="3271235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1992869" y="1179288"/>
              <a:ext cx="3593205" cy="3271235"/>
            </a:xfrm>
            <a:prstGeom prst="roundRect">
              <a:avLst/>
            </a:prstGeom>
            <a:solidFill>
              <a:srgbClr val="EAEAEA">
                <a:alpha val="50196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48867" y="1315694"/>
              <a:ext cx="344201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/>
                <a:t>추진배경 및 </a:t>
              </a:r>
              <a:r>
                <a:rPr lang="ko-KR" altLang="en-US" b="1" dirty="0" smtClean="0"/>
                <a:t>필요성</a:t>
              </a:r>
              <a:r>
                <a:rPr lang="en-US" altLang="ko-KR" b="1" dirty="0" smtClean="0"/>
                <a:t>(WHY)</a:t>
              </a:r>
            </a:p>
            <a:p>
              <a:endParaRPr lang="en-US" altLang="ko-KR" dirty="0"/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엑스포 성공 개최 지원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공식 정보 통합</a:t>
              </a:r>
              <a:r>
                <a:rPr lang="en-US" altLang="ko-KR" dirty="0"/>
                <a:t>·</a:t>
              </a:r>
              <a:r>
                <a:rPr lang="ko-KR" altLang="en-US" dirty="0"/>
                <a:t>신속 제공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디지털 환경 대응 온라인 홍보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전시</a:t>
              </a:r>
              <a:r>
                <a:rPr lang="en-US" altLang="ko-KR" dirty="0"/>
                <a:t>·</a:t>
              </a:r>
              <a:r>
                <a:rPr lang="ko-KR" altLang="en-US" dirty="0"/>
                <a:t>체험 중심 콘텐츠 필요</a:t>
              </a:r>
              <a:endParaRPr lang="en-US" altLang="ko-KR" dirty="0" smtClean="0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2300753" y="4738379"/>
            <a:ext cx="3593203" cy="2075651"/>
            <a:chOff x="2159563" y="4968121"/>
            <a:chExt cx="3498014" cy="3444227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2159563" y="4968121"/>
              <a:ext cx="3498014" cy="3444227"/>
            </a:xfrm>
            <a:prstGeom prst="roundRect">
              <a:avLst/>
            </a:prstGeom>
            <a:solidFill>
              <a:srgbClr val="EAEAEA">
                <a:alpha val="50196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60316" y="5177614"/>
              <a:ext cx="325835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smtClean="0"/>
                <a:t>기대효과</a:t>
              </a:r>
              <a:r>
                <a:rPr lang="en-US" altLang="ko-KR" b="1" dirty="0"/>
                <a:t>(RESULT</a:t>
              </a:r>
              <a:r>
                <a:rPr lang="en-US" altLang="ko-KR" b="1" dirty="0" smtClean="0"/>
                <a:t>)</a:t>
              </a:r>
              <a:endParaRPr lang="en-US" altLang="ko-KR" dirty="0"/>
            </a:p>
            <a:p>
              <a:endParaRPr lang="en-US" altLang="ko-KR" dirty="0" smtClean="0"/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엑스포 공식 홍보 창구 확립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행사 인지도</a:t>
              </a:r>
              <a:r>
                <a:rPr lang="en-US" altLang="ko-KR" dirty="0"/>
                <a:t>·</a:t>
              </a:r>
              <a:r>
                <a:rPr lang="ko-KR" altLang="en-US" dirty="0"/>
                <a:t>참여도 제고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다양한 환경에서 최적 이용환경 제공</a:t>
              </a:r>
              <a:endParaRPr lang="en-US" altLang="ko-KR" dirty="0" smtClean="0"/>
            </a:p>
          </p:txBody>
        </p:sp>
      </p:grpSp>
      <p:sp>
        <p:nvSpPr>
          <p:cNvPr id="14" name="오른쪽 화살표 13"/>
          <p:cNvSpPr/>
          <p:nvPr/>
        </p:nvSpPr>
        <p:spPr>
          <a:xfrm>
            <a:off x="6043728" y="1615157"/>
            <a:ext cx="1622738" cy="978793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bg1"/>
              </a:gs>
            </a:gsLst>
            <a:path path="circle">
              <a:fillToRect l="100000" b="100000"/>
            </a:path>
            <a:tileRect t="-100000" r="-100000"/>
          </a:gra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>
            <a:off x="8001879" y="1116932"/>
            <a:ext cx="3593205" cy="1902313"/>
            <a:chOff x="7825314" y="801257"/>
            <a:chExt cx="3593205" cy="3271235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7825314" y="801257"/>
              <a:ext cx="3593205" cy="3271235"/>
            </a:xfrm>
            <a:prstGeom prst="roundRect">
              <a:avLst/>
            </a:prstGeom>
            <a:solidFill>
              <a:srgbClr val="EAEAEA">
                <a:alpha val="50196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40336" y="1022253"/>
              <a:ext cx="3275322" cy="1477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smtClean="0"/>
                <a:t>추진방향 </a:t>
              </a:r>
              <a:r>
                <a:rPr lang="en-US" altLang="ko-KR" b="1" dirty="0"/>
                <a:t>(</a:t>
              </a:r>
              <a:r>
                <a:rPr lang="en-US" altLang="ko-KR" b="1" dirty="0" smtClean="0"/>
                <a:t>HOW)</a:t>
              </a:r>
            </a:p>
            <a:p>
              <a:endParaRPr lang="en-US" altLang="ko-KR" dirty="0"/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사용자 중심 정보 제공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표준</a:t>
              </a:r>
              <a:r>
                <a:rPr lang="en-US" altLang="ko-KR" dirty="0"/>
                <a:t>·</a:t>
              </a:r>
              <a:r>
                <a:rPr lang="ko-KR" altLang="en-US" dirty="0"/>
                <a:t>안정성 기반 시스템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확장</a:t>
              </a:r>
              <a:r>
                <a:rPr lang="en-US" altLang="ko-KR" dirty="0"/>
                <a:t>·</a:t>
              </a:r>
              <a:r>
                <a:rPr lang="ko-KR" altLang="en-US" dirty="0"/>
                <a:t>연계 가능한 플랫폼</a:t>
              </a:r>
              <a:endParaRPr lang="en-US" altLang="ko-KR" dirty="0" smtClean="0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8001879" y="4816382"/>
            <a:ext cx="3593206" cy="1997648"/>
            <a:chOff x="7849367" y="4983656"/>
            <a:chExt cx="3498014" cy="3444227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7849367" y="4983656"/>
              <a:ext cx="3498014" cy="3444227"/>
            </a:xfrm>
            <a:prstGeom prst="roundRect">
              <a:avLst/>
            </a:prstGeom>
            <a:solidFill>
              <a:srgbClr val="EAEAEA">
                <a:alpha val="50196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894996" y="5154597"/>
              <a:ext cx="3378183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smtClean="0"/>
                <a:t>추진 목표</a:t>
              </a:r>
              <a:r>
                <a:rPr lang="en-US" altLang="ko-KR" b="1" dirty="0"/>
                <a:t>(WHAT)</a:t>
              </a:r>
              <a:endParaRPr lang="en-US" altLang="ko-KR" b="1" dirty="0" smtClean="0"/>
            </a:p>
            <a:p>
              <a:pPr algn="ctr"/>
              <a:endParaRPr lang="en-US" altLang="ko-KR" dirty="0"/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양방향 </a:t>
              </a:r>
              <a:r>
                <a:rPr lang="ko-KR" altLang="en-US" dirty="0" err="1"/>
                <a:t>소통형</a:t>
              </a:r>
              <a:r>
                <a:rPr lang="ko-KR" altLang="en-US" dirty="0"/>
                <a:t> 홈페이지 구축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전자정부 표준프레임워크 기반 </a:t>
              </a:r>
              <a:r>
                <a:rPr lang="en-US" altLang="ko-KR" dirty="0"/>
                <a:t>CMS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웹 접근성</a:t>
              </a:r>
              <a:r>
                <a:rPr lang="en-US" altLang="ko-KR" dirty="0"/>
                <a:t>·</a:t>
              </a:r>
              <a:r>
                <a:rPr lang="ko-KR" altLang="en-US" dirty="0"/>
                <a:t>표준</a:t>
              </a:r>
              <a:r>
                <a:rPr lang="en-US" altLang="ko-KR" dirty="0"/>
                <a:t>·</a:t>
              </a:r>
              <a:r>
                <a:rPr lang="ko-KR" altLang="en-US" dirty="0"/>
                <a:t>호환성 확보</a:t>
              </a:r>
              <a:endParaRPr lang="en-US" altLang="ko-KR" dirty="0" smtClean="0"/>
            </a:p>
            <a:p>
              <a:pPr algn="ctr"/>
              <a:endParaRPr lang="en-US" altLang="ko-KR" dirty="0" smtClean="0"/>
            </a:p>
          </p:txBody>
        </p:sp>
      </p:grpSp>
      <p:sp>
        <p:nvSpPr>
          <p:cNvPr id="22" name="오른쪽 화살표 21"/>
          <p:cNvSpPr/>
          <p:nvPr/>
        </p:nvSpPr>
        <p:spPr>
          <a:xfrm rot="5400000">
            <a:off x="8987111" y="3407377"/>
            <a:ext cx="1622738" cy="978793"/>
          </a:xfrm>
          <a:prstGeom prst="rightArrow">
            <a:avLst/>
          </a:prstGeom>
          <a:gradFill flip="none" rotWithShape="1">
            <a:gsLst>
              <a:gs pos="0">
                <a:schemeClr val="accent5">
                  <a:lumMod val="75000"/>
                </a:schemeClr>
              </a:gs>
              <a:gs pos="13750">
                <a:srgbClr val="276298"/>
              </a:gs>
              <a:gs pos="27500">
                <a:schemeClr val="accent1">
                  <a:lumMod val="7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화살표 22"/>
          <p:cNvSpPr/>
          <p:nvPr/>
        </p:nvSpPr>
        <p:spPr>
          <a:xfrm rot="10800000">
            <a:off x="6043728" y="5114901"/>
            <a:ext cx="1622738" cy="978793"/>
          </a:xfrm>
          <a:prstGeom prst="rightArrow">
            <a:avLst/>
          </a:prstGeom>
          <a:gradFill flip="none" rotWithShape="1">
            <a:gsLst>
              <a:gs pos="0">
                <a:srgbClr val="1C3158"/>
              </a:gs>
              <a:gs pos="50000">
                <a:schemeClr val="accent1">
                  <a:lumMod val="5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04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/>
              <a:t>ERD</a:t>
            </a:r>
            <a:endParaRPr lang="en-US" altLang="ko-KR" b="1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rial"/>
                <a:cs typeface="Arial"/>
              </a:rPr>
              <a:t/>
            </a:r>
            <a:endParaRPr lang="ko-KR" altLang="en-US">
              <a:latin typeface="Arial"/>
              <a:cs typeface="Arial"/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93580" y="2099027"/>
            <a:ext cx="9377273" cy="44853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/>
              <a:t>ERD</a:t>
            </a:r>
            <a:endParaRPr lang="en-US" altLang="ko-KR" b="1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rial"/>
                <a:ea typeface="+mj-ea"/>
                <a:cs typeface="Arial"/>
              </a:rPr>
              <a:t/>
            </a: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7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00326" y="2099028"/>
            <a:ext cx="9416700" cy="45032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560320" y="2468880"/>
            <a:ext cx="6903720" cy="1179288"/>
          </a:xfrm>
        </p:spPr>
        <p:txBody>
          <a:bodyPr>
            <a:noAutofit/>
          </a:bodyPr>
          <a:lstStyle/>
          <a:p>
            <a:r>
              <a:rPr lang="en-US" altLang="ko-KR" sz="6600" dirty="0"/>
              <a:t>3. </a:t>
            </a:r>
            <a:r>
              <a:rPr lang="ko-KR" altLang="en-US" sz="6600" dirty="0"/>
              <a:t>프로젝트 시연</a:t>
            </a:r>
            <a:endParaRPr lang="en-US" altLang="ko-KR" sz="6600" dirty="0"/>
          </a:p>
        </p:txBody>
      </p:sp>
    </p:spTree>
    <p:extLst>
      <p:ext uri="{BB962C8B-B14F-4D97-AF65-F5344CB8AC3E}">
        <p14:creationId xmlns:p14="http://schemas.microsoft.com/office/powerpoint/2010/main" val="233999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프로젝트 코드</a:t>
            </a:r>
            <a:endParaRPr lang="ko-KR" alt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ko-KR" alt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75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251B15-A948-DD4C-CDFD-B6C96F3DA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682" y="120878"/>
            <a:ext cx="7907592" cy="1325563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+mn-lt"/>
                <a:ea typeface="+mn-ea"/>
                <a:cs typeface="+mn-cs"/>
              </a:rPr>
              <a:t>5. </a:t>
            </a:r>
            <a:r>
              <a:rPr lang="ko-KR" altLang="en-US" sz="3600" dirty="0" smtClean="0">
                <a:latin typeface="+mn-lt"/>
                <a:ea typeface="+mn-ea"/>
                <a:cs typeface="+mn-cs"/>
              </a:rPr>
              <a:t>프로젝트 소감 및 </a:t>
            </a:r>
            <a:r>
              <a:rPr lang="en-US" altLang="ko-KR" sz="3600" dirty="0" smtClean="0">
                <a:latin typeface="+mn-lt"/>
                <a:ea typeface="+mn-ea"/>
                <a:cs typeface="+mn-cs"/>
              </a:rPr>
              <a:t>Q&amp;A</a:t>
            </a:r>
            <a:endParaRPr lang="ko-KR" altLang="en-US" sz="3600" dirty="0">
              <a:latin typeface="+mn-lt"/>
              <a:ea typeface="+mn-ea"/>
              <a:cs typeface="+mn-cs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4491193-2172-0BB4-DB72-3B4E69F6FFC3}"/>
              </a:ext>
            </a:extLst>
          </p:cNvPr>
          <p:cNvSpPr/>
          <p:nvPr/>
        </p:nvSpPr>
        <p:spPr>
          <a:xfrm>
            <a:off x="2102682" y="1163872"/>
            <a:ext cx="8282939" cy="5172892"/>
          </a:xfrm>
          <a:prstGeom prst="roundRect">
            <a:avLst>
              <a:gd name="adj" fmla="val 2021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345055" y="1906443"/>
            <a:ext cx="779819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진수빈</a:t>
            </a:r>
            <a:r>
              <a:rPr lang="en-US" altLang="ko-KR" dirty="0"/>
              <a:t>: </a:t>
            </a:r>
            <a:r>
              <a:rPr lang="ko-KR" altLang="en-US" dirty="0"/>
              <a:t>처음에는 어떻게 해야할지 막막했지만 막상 시작하니 그동안에 배웠던 이론들을 적용해볼 수 있어 신기하고 뿌듯했습니다</a:t>
            </a:r>
            <a:r>
              <a:rPr lang="en-US" altLang="ko-KR" dirty="0"/>
              <a:t>. </a:t>
            </a:r>
            <a:r>
              <a:rPr lang="ko-KR" altLang="en-US" dirty="0"/>
              <a:t>앞으로도 이러한 프로젝트를 계속해서 실력을 발전시키고 싶습니다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err="1"/>
              <a:t>배상운</a:t>
            </a:r>
            <a:r>
              <a:rPr lang="ko-KR" altLang="en-US" dirty="0"/>
              <a:t> </a:t>
            </a:r>
            <a:r>
              <a:rPr lang="en-US" altLang="ko-KR" dirty="0"/>
              <a:t>: 6</a:t>
            </a:r>
            <a:r>
              <a:rPr lang="ko-KR" altLang="en-US" dirty="0"/>
              <a:t>개월간 집약적인 교육 과정을 수료하며 탄탄한 기술적 기초를 다졌습니다</a:t>
            </a:r>
            <a:r>
              <a:rPr lang="en-US" altLang="ko-KR" dirty="0"/>
              <a:t>. </a:t>
            </a:r>
            <a:r>
              <a:rPr lang="ko-KR" altLang="en-US" dirty="0"/>
              <a:t>부족한 점을 채우기 위해 보낸 몰입의 시간은 성장의 밑거름이 되었으며</a:t>
            </a:r>
            <a:r>
              <a:rPr lang="en-US" altLang="ko-KR" dirty="0"/>
              <a:t>, </a:t>
            </a:r>
            <a:r>
              <a:rPr lang="ko-KR" altLang="en-US" dirty="0"/>
              <a:t>앞으로도 지속적인 학습을 통해 전문성을 확보해 나갈 것입니다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/>
              <a:t>신서인 </a:t>
            </a:r>
            <a:r>
              <a:rPr lang="en-US" altLang="ko-KR" dirty="0"/>
              <a:t>: </a:t>
            </a:r>
            <a:r>
              <a:rPr lang="ko-KR" altLang="en-US" dirty="0"/>
              <a:t>혼자 작업할 때는 제가 맡은 부분만 생각했는데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이번 포트폴리오는 팀원들과 함께 구조를 맞추고 의견을 조율하면서</a:t>
            </a:r>
          </a:p>
          <a:p>
            <a:r>
              <a:rPr lang="ko-KR" altLang="en-US" dirty="0"/>
              <a:t>하나의 결과물을 완성하는 경험을 할 수 있어서 좋았습니다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256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560320" y="2468880"/>
            <a:ext cx="6903720" cy="1179288"/>
          </a:xfrm>
        </p:spPr>
        <p:txBody>
          <a:bodyPr>
            <a:noAutofit/>
          </a:bodyPr>
          <a:lstStyle/>
          <a:p>
            <a:pPr algn="ctr"/>
            <a:r>
              <a:rPr lang="en-US" altLang="ko-KR" sz="6600" dirty="0" smtClean="0"/>
              <a:t>Q&amp;A</a:t>
            </a:r>
            <a:endParaRPr lang="en-US" altLang="ko-KR" sz="6600" dirty="0"/>
          </a:p>
        </p:txBody>
      </p:sp>
    </p:spTree>
    <p:extLst>
      <p:ext uri="{BB962C8B-B14F-4D97-AF65-F5344CB8AC3E}">
        <p14:creationId xmlns:p14="http://schemas.microsoft.com/office/powerpoint/2010/main" val="340092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39599" y="923511"/>
            <a:ext cx="9217024" cy="614197"/>
          </a:xfrm>
        </p:spPr>
        <p:txBody>
          <a:bodyPr/>
          <a:lstStyle/>
          <a:p>
            <a:pPr lvl="0"/>
            <a:r>
              <a:rPr lang="ko-KR" altLang="en-US" b="1" dirty="0" smtClean="0"/>
              <a:t>제작환경</a:t>
            </a:r>
            <a:endParaRPr lang="en-US" b="1" dirty="0"/>
          </a:p>
        </p:txBody>
      </p:sp>
      <p:grpSp>
        <p:nvGrpSpPr>
          <p:cNvPr id="9" name="그룹 8"/>
          <p:cNvGrpSpPr/>
          <p:nvPr/>
        </p:nvGrpSpPr>
        <p:grpSpPr>
          <a:xfrm>
            <a:off x="2639599" y="2301395"/>
            <a:ext cx="8670826" cy="688827"/>
            <a:chOff x="2639616" y="2068441"/>
            <a:chExt cx="8216900" cy="688827"/>
          </a:xfrm>
        </p:grpSpPr>
        <p:sp>
          <p:nvSpPr>
            <p:cNvPr id="6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xmlns="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" name="직선 연결선 7"/>
            <p:cNvCxnSpPr>
              <a:stCxn id="6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그룹 9"/>
          <p:cNvGrpSpPr/>
          <p:nvPr/>
        </p:nvGrpSpPr>
        <p:grpSpPr>
          <a:xfrm>
            <a:off x="2639599" y="3039059"/>
            <a:ext cx="8670826" cy="688827"/>
            <a:chOff x="2639616" y="2068441"/>
            <a:chExt cx="8216900" cy="688827"/>
          </a:xfrm>
        </p:grpSpPr>
        <p:sp>
          <p:nvSpPr>
            <p:cNvPr id="11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xmlns="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/>
            <p:cNvCxnSpPr>
              <a:stCxn id="11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/>
          <p:cNvGrpSpPr/>
          <p:nvPr/>
        </p:nvGrpSpPr>
        <p:grpSpPr>
          <a:xfrm>
            <a:off x="2639599" y="3798147"/>
            <a:ext cx="8670826" cy="688827"/>
            <a:chOff x="2639616" y="2068441"/>
            <a:chExt cx="8216900" cy="688827"/>
          </a:xfrm>
        </p:grpSpPr>
        <p:sp>
          <p:nvSpPr>
            <p:cNvPr id="14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xmlns="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연결선 14"/>
            <p:cNvCxnSpPr>
              <a:stCxn id="14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2639599" y="4551455"/>
            <a:ext cx="8670826" cy="688827"/>
            <a:chOff x="2639616" y="2068441"/>
            <a:chExt cx="8216900" cy="688827"/>
          </a:xfrm>
        </p:grpSpPr>
        <p:sp>
          <p:nvSpPr>
            <p:cNvPr id="17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xmlns="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/>
            <p:cNvCxnSpPr>
              <a:stCxn id="17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/>
          <p:cNvGrpSpPr/>
          <p:nvPr/>
        </p:nvGrpSpPr>
        <p:grpSpPr>
          <a:xfrm>
            <a:off x="2639599" y="6098158"/>
            <a:ext cx="8670826" cy="688827"/>
            <a:chOff x="2639616" y="2068441"/>
            <a:chExt cx="8216900" cy="688827"/>
          </a:xfrm>
        </p:grpSpPr>
        <p:sp>
          <p:nvSpPr>
            <p:cNvPr id="20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xmlns="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1" name="직선 연결선 20"/>
            <p:cNvCxnSpPr>
              <a:stCxn id="20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324528" y="1644685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언어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5" y="2405954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Frame Work</a:t>
            </a:r>
            <a:endParaRPr lang="ko-KR" altLang="en-US" sz="2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4" y="3897689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/>
              <a:t>화면</a:t>
            </a:r>
            <a:endParaRPr lang="ko-KR" altLang="en-US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4" y="4628634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DB &amp; </a:t>
            </a:r>
            <a:r>
              <a:rPr lang="ko-KR" altLang="en-US" sz="2400" b="1" dirty="0" smtClean="0"/>
              <a:t>형상관리</a:t>
            </a:r>
            <a:endParaRPr lang="ko-KR" altLang="en-US" sz="24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324528" y="6174556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API</a:t>
            </a:r>
            <a:endParaRPr lang="ko-KR" altLang="en-US" sz="2400" b="1" dirty="0"/>
          </a:p>
        </p:txBody>
      </p:sp>
      <p:grpSp>
        <p:nvGrpSpPr>
          <p:cNvPr id="32" name="그룹 31"/>
          <p:cNvGrpSpPr/>
          <p:nvPr/>
        </p:nvGrpSpPr>
        <p:grpSpPr>
          <a:xfrm>
            <a:off x="5036214" y="1615266"/>
            <a:ext cx="1184776" cy="542643"/>
            <a:chOff x="4944749" y="2068441"/>
            <a:chExt cx="1184776" cy="542643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95E33B24-4D7A-DBE8-1F93-94F3E069EC60}"/>
                </a:ext>
              </a:extLst>
            </p:cNvPr>
            <p:cNvGrpSpPr/>
            <p:nvPr/>
          </p:nvGrpSpPr>
          <p:grpSpPr>
            <a:xfrm>
              <a:off x="4944749" y="2098097"/>
              <a:ext cx="1184776" cy="512987"/>
              <a:chOff x="3714749" y="1209755"/>
              <a:chExt cx="1267828" cy="548947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3558F59F-47C9-71D6-C4ED-3E1850ADF4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714749" y="1209755"/>
                <a:ext cx="1048858" cy="548947"/>
              </a:xfrm>
              <a:prstGeom prst="rect">
                <a:avLst/>
              </a:prstGeom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D295352-B006-8C9C-F1E8-C569FFAB823D}"/>
                  </a:ext>
                </a:extLst>
              </p:cNvPr>
              <p:cNvSpPr txBox="1"/>
              <p:nvPr/>
            </p:nvSpPr>
            <p:spPr>
              <a:xfrm>
                <a:off x="4544637" y="1209755"/>
                <a:ext cx="43794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FF5B5B"/>
                    </a:solidFill>
                  </a:rPr>
                  <a:t>17</a:t>
                </a:r>
                <a:endParaRPr lang="ko-KR" altLang="en-US" sz="1200" b="1" dirty="0">
                  <a:solidFill>
                    <a:srgbClr val="FF5B5B"/>
                  </a:solidFill>
                </a:endParaRPr>
              </a:p>
            </p:txBody>
          </p:sp>
        </p:grpSp>
        <p:sp>
          <p:nvSpPr>
            <p:cNvPr id="31" name="직사각형 30"/>
            <p:cNvSpPr/>
            <p:nvPr/>
          </p:nvSpPr>
          <p:spPr>
            <a:xfrm>
              <a:off x="5809957" y="2068441"/>
              <a:ext cx="267286" cy="244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2639599" y="5295460"/>
            <a:ext cx="8670826" cy="688827"/>
            <a:chOff x="2639616" y="2068441"/>
            <a:chExt cx="8216900" cy="688827"/>
          </a:xfrm>
        </p:grpSpPr>
        <p:sp>
          <p:nvSpPr>
            <p:cNvPr id="34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xmlns="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5" name="직선 연결선 34"/>
            <p:cNvCxnSpPr>
              <a:stCxn id="34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/>
          <p:cNvGrpSpPr/>
          <p:nvPr/>
        </p:nvGrpSpPr>
        <p:grpSpPr>
          <a:xfrm>
            <a:off x="2639599" y="1538519"/>
            <a:ext cx="8670826" cy="688827"/>
            <a:chOff x="2639616" y="2068441"/>
            <a:chExt cx="8216900" cy="688827"/>
          </a:xfrm>
        </p:grpSpPr>
        <p:sp>
          <p:nvSpPr>
            <p:cNvPr id="37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xmlns="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직선 연결선 37"/>
            <p:cNvCxnSpPr>
              <a:stCxn id="37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5" y="3134741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IDE</a:t>
            </a:r>
            <a:endParaRPr lang="ko-KR" altLang="en-US" sz="24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3" y="5401891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Server &amp;  </a:t>
            </a:r>
            <a:r>
              <a:rPr lang="ko-KR" altLang="en-US" sz="2400" b="1" dirty="0" smtClean="0"/>
              <a:t>기타</a:t>
            </a:r>
            <a:endParaRPr lang="ko-KR" altLang="en-US" sz="2400" b="1" dirty="0"/>
          </a:p>
        </p:txBody>
      </p:sp>
      <p:grpSp>
        <p:nvGrpSpPr>
          <p:cNvPr id="50" name="그룹 1014">
            <a:extLst>
              <a:ext uri="{FF2B5EF4-FFF2-40B4-BE49-F238E27FC236}">
                <a16:creationId xmlns:a16="http://schemas.microsoft.com/office/drawing/2014/main" id="{20828832-6B0C-72AA-A180-05E95DCC6AF0}"/>
              </a:ext>
            </a:extLst>
          </p:cNvPr>
          <p:cNvGrpSpPr/>
          <p:nvPr/>
        </p:nvGrpSpPr>
        <p:grpSpPr>
          <a:xfrm>
            <a:off x="6128552" y="4651868"/>
            <a:ext cx="1132945" cy="445503"/>
            <a:chOff x="7020980" y="6572458"/>
            <a:chExt cx="1699417" cy="668254"/>
          </a:xfrm>
        </p:grpSpPr>
        <p:pic>
          <p:nvPicPr>
            <p:cNvPr id="51" name="Object 50">
              <a:extLst>
                <a:ext uri="{FF2B5EF4-FFF2-40B4-BE49-F238E27FC236}">
                  <a16:creationId xmlns:a16="http://schemas.microsoft.com/office/drawing/2014/main" id="{14034C62-F0DC-0510-C9CF-E2106BAAD6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/>
            <a:srcRect r="67564" b="755"/>
            <a:stretch/>
          </p:blipFill>
          <p:spPr>
            <a:xfrm>
              <a:off x="7020980" y="6572458"/>
              <a:ext cx="1699417" cy="668254"/>
            </a:xfrm>
            <a:prstGeom prst="rect">
              <a:avLst/>
            </a:prstGeom>
          </p:spPr>
        </p:pic>
      </p:grpSp>
      <p:pic>
        <p:nvPicPr>
          <p:cNvPr id="56" name="그림 5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15" y="4648583"/>
            <a:ext cx="1211943" cy="510890"/>
          </a:xfrm>
          <a:prstGeom prst="rect">
            <a:avLst/>
          </a:prstGeom>
        </p:spPr>
      </p:pic>
      <p:pic>
        <p:nvPicPr>
          <p:cNvPr id="46" name="그림 45" descr="그래픽, 폰트, 로고, 디자인이(가) 표시된 사진&#10;&#10;자동 생성된 설명">
            <a:extLst>
              <a:ext uri="{FF2B5EF4-FFF2-40B4-BE49-F238E27FC236}">
                <a16:creationId xmlns:a16="http://schemas.microsoft.com/office/drawing/2014/main" id="{CC30BA38-04D0-F34D-8BCD-D3FA0EBCABB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clrChange>
              <a:clrFrom>
                <a:srgbClr val="ECECEC"/>
              </a:clrFrom>
              <a:clrTo>
                <a:srgbClr val="ECECE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65" t="27941" r="39239" b="27824"/>
          <a:stretch/>
        </p:blipFill>
        <p:spPr>
          <a:xfrm>
            <a:off x="5062220" y="3877540"/>
            <a:ext cx="464069" cy="566938"/>
          </a:xfrm>
          <a:prstGeom prst="rect">
            <a:avLst/>
          </a:prstGeom>
        </p:spPr>
      </p:pic>
      <p:pic>
        <p:nvPicPr>
          <p:cNvPr id="59" name="그림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894" y="3841757"/>
            <a:ext cx="672271" cy="576310"/>
          </a:xfrm>
          <a:prstGeom prst="rect">
            <a:avLst/>
          </a:prstGeom>
        </p:spPr>
      </p:pic>
      <p:pic>
        <p:nvPicPr>
          <p:cNvPr id="62" name="그림 6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214" y="2418384"/>
            <a:ext cx="1810669" cy="445047"/>
          </a:xfrm>
          <a:prstGeom prst="rect">
            <a:avLst/>
          </a:prstGeom>
        </p:spPr>
      </p:pic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74" b="32917"/>
          <a:stretch/>
        </p:blipFill>
        <p:spPr>
          <a:xfrm>
            <a:off x="4965878" y="3106248"/>
            <a:ext cx="1568031" cy="534837"/>
          </a:xfrm>
          <a:prstGeom prst="rect">
            <a:avLst/>
          </a:prstGeom>
        </p:spPr>
      </p:pic>
      <p:pic>
        <p:nvPicPr>
          <p:cNvPr id="65" name="Object 44"/>
          <p:cNvPicPr>
            <a:picLocks noChangeAspect="1"/>
          </p:cNvPicPr>
          <p:nvPr/>
        </p:nvPicPr>
        <p:blipFill rotWithShape="1">
          <a:blip r:embed="rId9" cstate="print"/>
          <a:srcRect r="17893" b="11066"/>
          <a:stretch/>
        </p:blipFill>
        <p:spPr>
          <a:xfrm>
            <a:off x="6533909" y="3877540"/>
            <a:ext cx="2399076" cy="517548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15" b="11718"/>
          <a:stretch/>
        </p:blipFill>
        <p:spPr>
          <a:xfrm>
            <a:off x="4944749" y="5369404"/>
            <a:ext cx="1396087" cy="544088"/>
          </a:xfrm>
          <a:prstGeom prst="rect">
            <a:avLst/>
          </a:prstGeom>
        </p:spPr>
      </p:pic>
      <p:pic>
        <p:nvPicPr>
          <p:cNvPr id="67" name="Picture 4" descr="Oracle]eXERD 사용법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478" y="5354153"/>
            <a:ext cx="916019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그림 6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878" y="6163391"/>
            <a:ext cx="2025765" cy="52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9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  <a:endParaRPr lang="ko-KR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간트차트</a:t>
            </a:r>
            <a:endParaRPr lang="en-US" b="1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rial"/>
                <a:ea typeface="+mn-ea"/>
                <a:cs typeface="Arial"/>
              </a:rPr>
              <a:t/>
            </a:r>
            <a:endParaRPr lang="ko-KR" altLang="en-US">
              <a:latin typeface="Arial"/>
              <a:ea typeface="+mn-ea"/>
              <a:cs typeface="Arial"/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84096" y="2097037"/>
            <a:ext cx="9299224" cy="42337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982" y="1137364"/>
            <a:ext cx="10170017" cy="57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3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862" y="1144610"/>
            <a:ext cx="10157138" cy="571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6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740" y="1030310"/>
            <a:ext cx="10144259" cy="582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4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982" y="965916"/>
            <a:ext cx="10170017" cy="589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8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421</ep:Words>
  <ep:PresentationFormat>와이드스크린</ep:PresentationFormat>
  <ep:Paragraphs>103</ep:Paragraphs>
  <ep:Slides>35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ep:HeadingPairs>
  <ep:TitlesOfParts>
    <vt:vector size="36" baseType="lpstr">
      <vt:lpstr>Office 테마</vt:lpstr>
      <vt:lpstr>4. 프로젝트 코드</vt:lpstr>
      <vt:lpstr>5. 프로젝트 소감 및 Q&amp;A</vt:lpstr>
      <vt:lpstr>Q&amp;A</vt:lpstr>
      <vt:lpstr>슬라이드 4</vt:lpstr>
      <vt:lpstr>2. 프로젝트 과정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2. 프로젝트 과정</vt:lpstr>
      <vt:lpstr>슬라이드 30</vt:lpstr>
      <vt:lpstr>슬라이드 31</vt:lpstr>
      <vt:lpstr>슬라이드 32</vt:lpstr>
      <vt:lpstr>슬라이드 33</vt:lpstr>
      <vt:lpstr>슬라이드 34</vt:lpstr>
      <vt:lpstr>슬라이드 35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2025-12-26T00:38:29.000</dcterms:created>
  <dc:creator>DJ60104</dc:creator>
  <cp:lastModifiedBy>DJ60115</cp:lastModifiedBy>
  <dcterms:modified xsi:type="dcterms:W3CDTF">2026-01-06T06:37:32.266</dcterms:modified>
  <cp:revision>25</cp:revision>
  <dc:title>PowerPoint 프레젠테이션</dc:title>
  <cp:version>1000.0000.01</cp:version>
</cp:coreProperties>
</file>

<file path=docProps/thumbnail.jpeg>
</file>